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02101-9D21-4D96-A35C-297F850D7E09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0B-C346-4902-A8A7-D4BCD50C82B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02101-9D21-4D96-A35C-297F850D7E09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0B-C346-4902-A8A7-D4BCD50C82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02101-9D21-4D96-A35C-297F850D7E09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0B-C346-4902-A8A7-D4BCD50C82B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02101-9D21-4D96-A35C-297F850D7E09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0B-C346-4902-A8A7-D4BCD50C82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02101-9D21-4D96-A35C-297F850D7E09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0B-C346-4902-A8A7-D4BCD50C82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02101-9D21-4D96-A35C-297F850D7E09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0B-C346-4902-A8A7-D4BCD50C82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02101-9D21-4D96-A35C-297F850D7E09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0B-C346-4902-A8A7-D4BCD50C82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02101-9D21-4D96-A35C-297F850D7E09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0B-C346-4902-A8A7-D4BCD50C82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02101-9D21-4D96-A35C-297F850D7E09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6BD220B-C346-4902-A8A7-D4BCD50C82B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02101-9D21-4D96-A35C-297F850D7E09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0B-C346-4902-A8A7-D4BCD50C82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02101-9D21-4D96-A35C-297F850D7E09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0B-C346-4902-A8A7-D4BCD50C82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B102101-9D21-4D96-A35C-297F850D7E09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6BD220B-C346-4902-A8A7-D4BCD50C82B9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1"/>
            <a:ext cx="7772400" cy="2686050"/>
          </a:xfrm>
        </p:spPr>
        <p:txBody>
          <a:bodyPr>
            <a:normAutofit/>
          </a:bodyPr>
          <a:lstStyle/>
          <a:p>
            <a:r>
              <a:rPr lang="en-US" dirty="0" smtClean="0"/>
              <a:t>Space Elevator - Concept, Technology, Financial</a:t>
            </a:r>
            <a:br>
              <a:rPr lang="en-US" dirty="0" smtClean="0"/>
            </a:br>
            <a:r>
              <a:rPr lang="en-US" dirty="0" smtClean="0"/>
              <a:t>Viability &amp; Safety Issue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London September 2021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28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Most people see the concept of space elevator in films </a:t>
            </a:r>
          </a:p>
          <a:p>
            <a:r>
              <a:rPr lang="en-US" dirty="0" smtClean="0"/>
              <a:t>A space </a:t>
            </a:r>
            <a:r>
              <a:rPr lang="en-US" dirty="0"/>
              <a:t>elevator is a cable with one end attached to the Earth, while the other end </a:t>
            </a:r>
            <a:r>
              <a:rPr lang="en-US" dirty="0" smtClean="0"/>
              <a:t>into space </a:t>
            </a:r>
          </a:p>
          <a:p>
            <a:r>
              <a:rPr lang="en-US" dirty="0" smtClean="0"/>
              <a:t>Rockets are the only means of transportation into space </a:t>
            </a:r>
          </a:p>
          <a:p>
            <a:r>
              <a:rPr lang="en-US" dirty="0" smtClean="0"/>
              <a:t>This study establishes </a:t>
            </a:r>
            <a:r>
              <a:rPr lang="en-US" dirty="0"/>
              <a:t>a contemporary perspective on the current state of the </a:t>
            </a:r>
            <a:r>
              <a:rPr lang="en-US" dirty="0" smtClean="0"/>
              <a:t>art on space elevators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86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 Space elevator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Idea first </a:t>
            </a:r>
            <a:r>
              <a:rPr lang="en-US" dirty="0"/>
              <a:t>proposed by </a:t>
            </a:r>
            <a:r>
              <a:rPr lang="en-US" dirty="0" err="1"/>
              <a:t>Constantin</a:t>
            </a:r>
            <a:r>
              <a:rPr lang="en-US" dirty="0"/>
              <a:t> </a:t>
            </a:r>
            <a:r>
              <a:rPr lang="en-US" dirty="0" err="1"/>
              <a:t>Tsiolkovsky</a:t>
            </a:r>
            <a:r>
              <a:rPr lang="en-US" dirty="0" smtClean="0"/>
              <a:t>, </a:t>
            </a:r>
            <a:r>
              <a:rPr lang="en-US" dirty="0"/>
              <a:t>in 1895.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space elevator </a:t>
            </a:r>
            <a:r>
              <a:rPr lang="en-US" dirty="0" smtClean="0"/>
              <a:t>is a </a:t>
            </a:r>
            <a:r>
              <a:rPr lang="en-US" dirty="0"/>
              <a:t>geostationary connection built from the Earth's surface to an orbit altitude of </a:t>
            </a:r>
            <a:r>
              <a:rPr lang="en-US" dirty="0" smtClean="0"/>
              <a:t>approx. 36,000km</a:t>
            </a:r>
          </a:p>
          <a:p>
            <a:r>
              <a:rPr lang="en-US" dirty="0" smtClean="0"/>
              <a:t>A means of transportation from earth into space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759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Rationale of the Study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 smtClean="0"/>
              <a:t>concept is </a:t>
            </a:r>
            <a:r>
              <a:rPr lang="en-US" dirty="0"/>
              <a:t>informed by the desire to establish a more sustainable way of </a:t>
            </a:r>
            <a:r>
              <a:rPr lang="en-US" dirty="0" smtClean="0"/>
              <a:t>space travel</a:t>
            </a:r>
          </a:p>
          <a:p>
            <a:r>
              <a:rPr lang="en-US" dirty="0" smtClean="0"/>
              <a:t>The study presents </a:t>
            </a:r>
            <a:r>
              <a:rPr lang="en-US" dirty="0"/>
              <a:t>the viability of </a:t>
            </a:r>
            <a:r>
              <a:rPr lang="en-US" dirty="0" smtClean="0"/>
              <a:t>space travel in a space elevator </a:t>
            </a:r>
          </a:p>
          <a:p>
            <a:r>
              <a:rPr lang="en-US" dirty="0" smtClean="0"/>
              <a:t>  Based </a:t>
            </a:r>
            <a:r>
              <a:rPr lang="en-US" dirty="0"/>
              <a:t>on the </a:t>
            </a:r>
            <a:r>
              <a:rPr lang="en-US" dirty="0" smtClean="0"/>
              <a:t>current </a:t>
            </a:r>
            <a:r>
              <a:rPr lang="en-US" dirty="0"/>
              <a:t>state </a:t>
            </a:r>
            <a:r>
              <a:rPr lang="en-US" dirty="0" smtClean="0"/>
              <a:t>of</a:t>
            </a:r>
          </a:p>
          <a:p>
            <a:pPr lvl="2"/>
            <a:r>
              <a:rPr lang="en-US" dirty="0"/>
              <a:t>science and </a:t>
            </a:r>
            <a:r>
              <a:rPr lang="en-US" dirty="0" smtClean="0"/>
              <a:t>technology </a:t>
            </a:r>
          </a:p>
          <a:p>
            <a:pPr lvl="2"/>
            <a:r>
              <a:rPr lang="en-US" dirty="0"/>
              <a:t>safety issues </a:t>
            </a:r>
            <a:endParaRPr lang="en-US" dirty="0" smtClean="0"/>
          </a:p>
          <a:p>
            <a:pPr lvl="2"/>
            <a:r>
              <a:rPr lang="en-US" dirty="0"/>
              <a:t>financial viability </a:t>
            </a:r>
          </a:p>
        </p:txBody>
      </p:sp>
    </p:spTree>
    <p:extLst>
      <p:ext uri="{BB962C8B-B14F-4D97-AF65-F5344CB8AC3E}">
        <p14:creationId xmlns:p14="http://schemas.microsoft.com/office/powerpoint/2010/main" val="4139514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Research Objectives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</a:t>
            </a:r>
            <a:r>
              <a:rPr lang="en-US" dirty="0"/>
              <a:t>. What are the managerial risks currently associated with the construction of a space elevator? </a:t>
            </a:r>
          </a:p>
          <a:p>
            <a:r>
              <a:rPr lang="en-US" dirty="0"/>
              <a:t>2. What are the financial risks associated with the construction of a space elevator? </a:t>
            </a:r>
          </a:p>
          <a:p>
            <a:r>
              <a:rPr lang="en-US" dirty="0"/>
              <a:t>3. What are the existing safety risks associated with space elevators, and what are their remedies? </a:t>
            </a:r>
          </a:p>
          <a:p>
            <a:r>
              <a:rPr lang="en-US" dirty="0"/>
              <a:t>4. To what extent is a space elevator project financially viable?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933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Review Designs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Descriptive reviews</a:t>
            </a:r>
          </a:p>
          <a:p>
            <a:r>
              <a:rPr lang="en-US" dirty="0" smtClean="0"/>
              <a:t>Narrative reviews</a:t>
            </a:r>
          </a:p>
          <a:p>
            <a:r>
              <a:rPr lang="en-US" dirty="0" smtClean="0"/>
              <a:t>Realistic </a:t>
            </a:r>
            <a:r>
              <a:rPr lang="en-US" smtClean="0"/>
              <a:t>reviews                       Literature </a:t>
            </a:r>
            <a:r>
              <a:rPr lang="en-US" dirty="0" smtClean="0"/>
              <a:t>Review</a:t>
            </a:r>
          </a:p>
          <a:p>
            <a:r>
              <a:rPr lang="en-US" dirty="0" smtClean="0"/>
              <a:t>Scoping reviews</a:t>
            </a:r>
          </a:p>
          <a:p>
            <a:r>
              <a:rPr lang="en-US" dirty="0" smtClean="0"/>
              <a:t>Systematic </a:t>
            </a:r>
            <a:r>
              <a:rPr lang="en-US" dirty="0"/>
              <a:t>reviews</a:t>
            </a:r>
          </a:p>
        </p:txBody>
      </p:sp>
      <p:sp>
        <p:nvSpPr>
          <p:cNvPr id="4" name="Right Brace 3"/>
          <p:cNvSpPr/>
          <p:nvPr/>
        </p:nvSpPr>
        <p:spPr>
          <a:xfrm>
            <a:off x="3962400" y="1674796"/>
            <a:ext cx="990600" cy="3124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356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Analytical Themes</a:t>
            </a:r>
            <a:r>
              <a:rPr lang="en-US" dirty="0" smtClean="0"/>
              <a:t>: Viable designs for an effective space elevator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space elevator would eradicate the need </a:t>
            </a:r>
            <a:r>
              <a:rPr lang="en-US" dirty="0" smtClean="0"/>
              <a:t> for rockets </a:t>
            </a:r>
          </a:p>
          <a:p>
            <a:r>
              <a:rPr lang="en-US" dirty="0"/>
              <a:t>T</a:t>
            </a:r>
            <a:r>
              <a:rPr lang="en-US" dirty="0" smtClean="0"/>
              <a:t>here </a:t>
            </a:r>
            <a:r>
              <a:rPr lang="en-US" dirty="0"/>
              <a:t>is a lack of consensus </a:t>
            </a:r>
            <a:r>
              <a:rPr lang="en-US" dirty="0" smtClean="0"/>
              <a:t>on </a:t>
            </a:r>
            <a:r>
              <a:rPr lang="en-US" dirty="0"/>
              <a:t>the most appropriate concept for its </a:t>
            </a:r>
            <a:r>
              <a:rPr lang="en-US" dirty="0" smtClean="0"/>
              <a:t>development</a:t>
            </a:r>
          </a:p>
          <a:p>
            <a:r>
              <a:rPr lang="en-US" b="1" i="1" dirty="0" smtClean="0"/>
              <a:t>Proposed concepts</a:t>
            </a:r>
          </a:p>
          <a:p>
            <a:pPr lvl="1"/>
            <a:r>
              <a:rPr lang="en-US" dirty="0"/>
              <a:t>Modern Space elevator model </a:t>
            </a:r>
            <a:endParaRPr lang="en-US" dirty="0" smtClean="0"/>
          </a:p>
          <a:p>
            <a:pPr lvl="1"/>
            <a:r>
              <a:rPr lang="en-US" dirty="0"/>
              <a:t>Climber Model </a:t>
            </a:r>
          </a:p>
          <a:p>
            <a:pPr lvl="1"/>
            <a:r>
              <a:rPr lang="en-US" dirty="0"/>
              <a:t>Base Station Concept </a:t>
            </a:r>
          </a:p>
        </p:txBody>
      </p:sp>
    </p:spTree>
    <p:extLst>
      <p:ext uri="{BB962C8B-B14F-4D97-AF65-F5344CB8AC3E}">
        <p14:creationId xmlns:p14="http://schemas.microsoft.com/office/powerpoint/2010/main" val="1189804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Modern Space Elevator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109788"/>
            <a:ext cx="5867399" cy="368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5232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Climber Model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6705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0091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 Station Concept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5910263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494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Existing </a:t>
            </a:r>
            <a:r>
              <a:rPr lang="en-US" b="1" dirty="0"/>
              <a:t>and futuristic materials for the construction of a space elevator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Unrealistic designs have hampered the development of the space elevator. </a:t>
            </a:r>
            <a:endParaRPr lang="en-US" dirty="0" smtClean="0"/>
          </a:p>
          <a:p>
            <a:r>
              <a:rPr lang="en-US" dirty="0" smtClean="0"/>
              <a:t>Materials required:</a:t>
            </a:r>
          </a:p>
          <a:p>
            <a:pPr lvl="1"/>
            <a:r>
              <a:rPr lang="en-US" dirty="0"/>
              <a:t>Carbon nanotubes (</a:t>
            </a:r>
            <a:r>
              <a:rPr lang="en-US" b="1" dirty="0"/>
              <a:t>CNTs</a:t>
            </a:r>
            <a:r>
              <a:rPr lang="en-US" dirty="0" smtClean="0"/>
              <a:t>) </a:t>
            </a:r>
          </a:p>
          <a:p>
            <a:pPr lvl="1"/>
            <a:r>
              <a:rPr lang="en-US" dirty="0" err="1" smtClean="0"/>
              <a:t>Graphene</a:t>
            </a:r>
            <a:r>
              <a:rPr lang="en-US" dirty="0" smtClean="0"/>
              <a:t> </a:t>
            </a:r>
          </a:p>
          <a:p>
            <a:pPr marL="457200" lvl="1" indent="-457200"/>
            <a:r>
              <a:rPr lang="en-US" dirty="0"/>
              <a:t>The discovery of single-crystalline </a:t>
            </a:r>
            <a:r>
              <a:rPr lang="en-US" dirty="0" err="1"/>
              <a:t>graphene</a:t>
            </a:r>
            <a:r>
              <a:rPr lang="en-US" dirty="0"/>
              <a:t> at </a:t>
            </a:r>
            <a:r>
              <a:rPr lang="en-US" dirty="0" smtClean="0"/>
              <a:t>the Peking </a:t>
            </a:r>
            <a:r>
              <a:rPr lang="en-US" dirty="0"/>
              <a:t>University marks a significant </a:t>
            </a:r>
            <a:r>
              <a:rPr lang="en-US" dirty="0" smtClean="0"/>
              <a:t>milestone</a:t>
            </a:r>
          </a:p>
        </p:txBody>
      </p:sp>
    </p:spTree>
    <p:extLst>
      <p:ext uri="{BB962C8B-B14F-4D97-AF65-F5344CB8AC3E}">
        <p14:creationId xmlns:p14="http://schemas.microsoft.com/office/powerpoint/2010/main" val="76241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Economic viability of space elevators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Cost comparisons between rockets and space elevators </a:t>
            </a:r>
            <a:endParaRPr lang="en-US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66950"/>
            <a:ext cx="6781799" cy="299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5261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Management </a:t>
            </a:r>
            <a:r>
              <a:rPr lang="en-US" b="1" dirty="0"/>
              <a:t>risks associated with a space elevator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Lack of vision and mission </a:t>
            </a:r>
          </a:p>
          <a:p>
            <a:r>
              <a:rPr lang="en-US" dirty="0" smtClean="0"/>
              <a:t>A </a:t>
            </a:r>
            <a:r>
              <a:rPr lang="en-US" dirty="0"/>
              <a:t>vision is integral to sustaining constant forward motion </a:t>
            </a:r>
            <a:endParaRPr lang="en-US" dirty="0" smtClean="0"/>
          </a:p>
          <a:p>
            <a:r>
              <a:rPr lang="en-US" dirty="0" smtClean="0"/>
              <a:t>Collaborative efforts required for realization of the project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95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Safety risks associated with the development of a space elevator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Hazards </a:t>
            </a:r>
            <a:r>
              <a:rPr lang="en-US" dirty="0"/>
              <a:t>ensuing from potential collisions between the elevator structures and other objects </a:t>
            </a:r>
            <a:endParaRPr lang="en-US" dirty="0" smtClean="0"/>
          </a:p>
          <a:p>
            <a:r>
              <a:rPr lang="en-US" dirty="0" smtClean="0"/>
              <a:t>Catastrophic </a:t>
            </a:r>
            <a:r>
              <a:rPr lang="en-US" dirty="0"/>
              <a:t>failure </a:t>
            </a:r>
            <a:r>
              <a:rPr lang="en-US" dirty="0" smtClean="0"/>
              <a:t>due </a:t>
            </a:r>
            <a:r>
              <a:rPr lang="en-US" dirty="0"/>
              <a:t>to triggers such as temperature variations and excessive vibrations </a:t>
            </a:r>
            <a:r>
              <a:rPr lang="en-US" dirty="0" smtClean="0"/>
              <a:t>  </a:t>
            </a:r>
          </a:p>
          <a:p>
            <a:r>
              <a:rPr lang="en-US" dirty="0" smtClean="0"/>
              <a:t>Incorporation of </a:t>
            </a:r>
            <a:r>
              <a:rPr lang="en-US" dirty="0"/>
              <a:t>multiple backup </a:t>
            </a:r>
            <a:r>
              <a:rPr lang="en-US" dirty="0" smtClean="0"/>
              <a:t>modes required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542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Discussion of Findings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objectives of the study have been accomplished. </a:t>
            </a:r>
            <a:r>
              <a:rPr lang="en-US" dirty="0" smtClean="0"/>
              <a:t> </a:t>
            </a:r>
          </a:p>
          <a:p>
            <a:r>
              <a:rPr lang="en-US" dirty="0" smtClean="0"/>
              <a:t>An </a:t>
            </a:r>
            <a:r>
              <a:rPr lang="en-US" dirty="0"/>
              <a:t>exciting vision will be a vital tool for maintaining goodwill towards the project </a:t>
            </a:r>
            <a:r>
              <a:rPr lang="en-US" dirty="0" smtClean="0"/>
              <a:t> </a:t>
            </a:r>
          </a:p>
          <a:p>
            <a:r>
              <a:rPr lang="en-US" dirty="0" smtClean="0"/>
              <a:t>Required materials such as CNTs </a:t>
            </a:r>
            <a:r>
              <a:rPr lang="en-US" dirty="0"/>
              <a:t>and grapheme are still in their formative </a:t>
            </a:r>
            <a:r>
              <a:rPr lang="en-US" dirty="0" smtClean="0"/>
              <a:t>stages </a:t>
            </a:r>
          </a:p>
          <a:p>
            <a:r>
              <a:rPr lang="en-US" dirty="0" smtClean="0"/>
              <a:t>On security, backup modes will be required </a:t>
            </a:r>
          </a:p>
          <a:p>
            <a:r>
              <a:rPr lang="en-US" dirty="0" smtClean="0"/>
              <a:t>Successful </a:t>
            </a:r>
            <a:r>
              <a:rPr lang="en-US" dirty="0"/>
              <a:t>completion of a space elevator would promise to offer monumental benefits to space exploration </a:t>
            </a:r>
            <a:r>
              <a:rPr lang="en-US" dirty="0" smtClean="0"/>
              <a:t>endeavors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625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Conclusion </a:t>
            </a:r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Research objectives met</a:t>
            </a:r>
          </a:p>
          <a:p>
            <a:r>
              <a:rPr lang="en-US" dirty="0" smtClean="0"/>
              <a:t>In-depth </a:t>
            </a:r>
            <a:r>
              <a:rPr lang="en-US" dirty="0"/>
              <a:t>understanding </a:t>
            </a:r>
            <a:r>
              <a:rPr lang="en-US" dirty="0" smtClean="0"/>
              <a:t>of </a:t>
            </a:r>
            <a:r>
              <a:rPr lang="en-US" dirty="0"/>
              <a:t>the key factors </a:t>
            </a:r>
            <a:r>
              <a:rPr lang="en-US" dirty="0" smtClean="0"/>
              <a:t>in </a:t>
            </a:r>
            <a:r>
              <a:rPr lang="en-US" dirty="0"/>
              <a:t>undertaking a space elevator </a:t>
            </a:r>
            <a:r>
              <a:rPr lang="en-US" dirty="0" smtClean="0"/>
              <a:t>project considered </a:t>
            </a:r>
          </a:p>
          <a:p>
            <a:r>
              <a:rPr lang="en-US" dirty="0" smtClean="0"/>
              <a:t>Evaluation of the different factors identified requires in-depth research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915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research on the space elevator concept is largely </a:t>
            </a:r>
            <a:r>
              <a:rPr lang="en-US" dirty="0" smtClean="0"/>
              <a:t>fragmented</a:t>
            </a:r>
          </a:p>
          <a:p>
            <a:r>
              <a:rPr lang="en-US" dirty="0" smtClean="0"/>
              <a:t>Need </a:t>
            </a:r>
            <a:r>
              <a:rPr lang="en-US" dirty="0"/>
              <a:t>for a more concerted effort to amalgamate the existing studies across diverse </a:t>
            </a:r>
            <a:r>
              <a:rPr lang="en-US" dirty="0" smtClean="0"/>
              <a:t>fields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0134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257</TotalTime>
  <Words>499</Words>
  <Application>Microsoft Office PowerPoint</Application>
  <PresentationFormat>On-screen Show (4:3)</PresentationFormat>
  <Paragraphs>70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Flow</vt:lpstr>
      <vt:lpstr>Space Elevator - Concept, Technology, Financial Viability &amp; Safety Issue</vt:lpstr>
      <vt:lpstr>Introduction </vt:lpstr>
      <vt:lpstr>A Space elevator </vt:lpstr>
      <vt:lpstr>Rationale of the Study </vt:lpstr>
      <vt:lpstr>Research Objectives  </vt:lpstr>
      <vt:lpstr>Review Designs  </vt:lpstr>
      <vt:lpstr> Analytical Themes: Viable designs for an effective space elevator  </vt:lpstr>
      <vt:lpstr>Modern Space Elevator Model</vt:lpstr>
      <vt:lpstr>Climber Model</vt:lpstr>
      <vt:lpstr>Base Station Concept</vt:lpstr>
      <vt:lpstr> Existing and futuristic materials for the construction of a space elevator </vt:lpstr>
      <vt:lpstr>Economic viability of space elevators </vt:lpstr>
      <vt:lpstr> Management risks associated with a space elevator   </vt:lpstr>
      <vt:lpstr>Safety risks associated with the development of a space elevator </vt:lpstr>
      <vt:lpstr>Discussion of Findings </vt:lpstr>
      <vt:lpstr>Conclusion  </vt:lpstr>
      <vt:lpstr>Recommendations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VINNY</cp:lastModifiedBy>
  <cp:revision>49</cp:revision>
  <dcterms:created xsi:type="dcterms:W3CDTF">2021-09-29T11:59:35Z</dcterms:created>
  <dcterms:modified xsi:type="dcterms:W3CDTF">2021-09-29T18:15:02Z</dcterms:modified>
</cp:coreProperties>
</file>